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7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Subject-Verb Agreement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Another extremely fascinating grammar unit!</a:t>
            </a:r>
          </a:p>
        </p:txBody>
      </p:sp>
    </p:spTree>
    <p:extLst>
      <p:ext uri="{BB962C8B-B14F-4D97-AF65-F5344CB8AC3E}">
        <p14:creationId xmlns:p14="http://schemas.microsoft.com/office/powerpoint/2010/main" val="1283720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948" y="132985"/>
            <a:ext cx="10224052" cy="622390"/>
          </a:xfrm>
        </p:spPr>
        <p:txBody>
          <a:bodyPr anchor="t">
            <a:noAutofit/>
          </a:bodyPr>
          <a:lstStyle/>
          <a:p>
            <a:r>
              <a:rPr lang="en-US" sz="4400" u="sng" dirty="0">
                <a:latin typeface="Bookman Old Style" panose="02050604050505020204" pitchFamily="18" charset="0"/>
              </a:rPr>
              <a:t>Correct Or Incorrect?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9521" y="1382911"/>
            <a:ext cx="7017488" cy="951135"/>
          </a:xfrm>
        </p:spPr>
        <p:txBody>
          <a:bodyPr>
            <a:normAutofit/>
          </a:bodyPr>
          <a:lstStyle/>
          <a:p>
            <a:r>
              <a:rPr lang="en-US" sz="4400" dirty="0"/>
              <a:t>James is a singer.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7574" y="286247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Bookman Old Style" panose="02050604050505020204" pitchFamily="18" charset="0"/>
              </a:rPr>
              <a:t>CORRECT!</a:t>
            </a:r>
          </a:p>
        </p:txBody>
      </p:sp>
    </p:spTree>
    <p:extLst>
      <p:ext uri="{BB962C8B-B14F-4D97-AF65-F5344CB8AC3E}">
        <p14:creationId xmlns:p14="http://schemas.microsoft.com/office/powerpoint/2010/main" val="258252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3504" y="1144372"/>
            <a:ext cx="7017488" cy="951135"/>
          </a:xfrm>
        </p:spPr>
        <p:txBody>
          <a:bodyPr>
            <a:normAutofit/>
          </a:bodyPr>
          <a:lstStyle/>
          <a:p>
            <a:r>
              <a:rPr lang="en-US" sz="4400" dirty="0"/>
              <a:t>They is fighting.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5896" y="2902226"/>
            <a:ext cx="7235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Bookman Old Style" panose="02050604050505020204" pitchFamily="18" charset="0"/>
              </a:rPr>
              <a:t>INCORRECT!</a:t>
            </a:r>
          </a:p>
        </p:txBody>
      </p:sp>
    </p:spTree>
    <p:extLst>
      <p:ext uri="{BB962C8B-B14F-4D97-AF65-F5344CB8AC3E}">
        <p14:creationId xmlns:p14="http://schemas.microsoft.com/office/powerpoint/2010/main" val="38788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5782" y="839572"/>
            <a:ext cx="7017488" cy="951135"/>
          </a:xfrm>
        </p:spPr>
        <p:txBody>
          <a:bodyPr>
            <a:normAutofit/>
          </a:bodyPr>
          <a:lstStyle/>
          <a:p>
            <a:r>
              <a:rPr lang="en-US" sz="4400" dirty="0"/>
              <a:t>Tom like his car.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6756" y="2809461"/>
            <a:ext cx="6775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Bookman Old Style" panose="02050604050505020204" pitchFamily="18" charset="0"/>
              </a:rPr>
              <a:t>INCORRECT!</a:t>
            </a:r>
          </a:p>
        </p:txBody>
      </p:sp>
    </p:spTree>
    <p:extLst>
      <p:ext uri="{BB962C8B-B14F-4D97-AF65-F5344CB8AC3E}">
        <p14:creationId xmlns:p14="http://schemas.microsoft.com/office/powerpoint/2010/main" val="30466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TRY THIS ON FOR SIZE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2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latin typeface="Bookman Old Style" panose="02050604050505020204" pitchFamily="18" charset="0"/>
              </a:rPr>
              <a:t>FILL IN THE BLANK WITH THE CORRECT FORM OF THE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The bird _______________(be) on the tree.</a:t>
            </a:r>
          </a:p>
          <a:p>
            <a:endParaRPr lang="en-US" sz="32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Option A: is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Option B: 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40839" y="3790408"/>
            <a:ext cx="372386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ookman Old Style" panose="02050604050505020204" pitchFamily="18" charset="0"/>
              </a:rPr>
              <a:t>Option A: is</a:t>
            </a:r>
          </a:p>
        </p:txBody>
      </p:sp>
    </p:spTree>
    <p:extLst>
      <p:ext uri="{BB962C8B-B14F-4D97-AF65-F5344CB8AC3E}">
        <p14:creationId xmlns:p14="http://schemas.microsoft.com/office/powerpoint/2010/main" val="205183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latin typeface="Bookman Old Style" panose="02050604050505020204" pitchFamily="18" charset="0"/>
              </a:rPr>
              <a:t>FILL IN THE BLANK WITH THE CORRECT FORM OF THE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The list of students __________ (be) very long.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Option A: is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Option B: 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40839" y="3790408"/>
            <a:ext cx="372386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ookman Old Style" panose="02050604050505020204" pitchFamily="18" charset="0"/>
              </a:rPr>
              <a:t>Option A: 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7496" y="5539409"/>
            <a:ext cx="9687339" cy="107721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ookman Old Style" panose="02050604050505020204" pitchFamily="18" charset="0"/>
              </a:rPr>
              <a:t>“The list” is a singular subject, even though “students” ends in “s”.</a:t>
            </a:r>
          </a:p>
        </p:txBody>
      </p:sp>
    </p:spTree>
    <p:extLst>
      <p:ext uri="{BB962C8B-B14F-4D97-AF65-F5344CB8AC3E}">
        <p14:creationId xmlns:p14="http://schemas.microsoft.com/office/powerpoint/2010/main" val="296200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 now it’s time for some packet practice</a:t>
            </a:r>
          </a:p>
        </p:txBody>
      </p:sp>
    </p:spTree>
    <p:extLst>
      <p:ext uri="{BB962C8B-B14F-4D97-AF65-F5344CB8AC3E}">
        <p14:creationId xmlns:p14="http://schemas.microsoft.com/office/powerpoint/2010/main" val="3907226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980199"/>
          </a:xfrm>
        </p:spPr>
        <p:txBody>
          <a:bodyPr anchor="t">
            <a:normAutofit/>
          </a:bodyPr>
          <a:lstStyle/>
          <a:p>
            <a:r>
              <a:rPr lang="en-US" sz="3200" cap="none" dirty="0">
                <a:latin typeface="Bookman Old Style" panose="02050604050505020204" pitchFamily="18" charset="0"/>
              </a:rPr>
              <a:t>Subjects &amp; verbs have to agree.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29" y="2668372"/>
            <a:ext cx="7017488" cy="95113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0" cap="none" dirty="0">
                <a:solidFill>
                  <a:schemeClr val="tx1"/>
                </a:solidFill>
                <a:latin typeface="Bookman Old Style" panose="02050604050505020204" pitchFamily="18" charset="0"/>
              </a:rPr>
              <a:t>So how do you make sure your subjects &amp; verbs agree?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2929" y="4598504"/>
            <a:ext cx="7160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EASY!</a:t>
            </a:r>
          </a:p>
        </p:txBody>
      </p:sp>
    </p:spTree>
    <p:extLst>
      <p:ext uri="{BB962C8B-B14F-4D97-AF65-F5344CB8AC3E}">
        <p14:creationId xmlns:p14="http://schemas.microsoft.com/office/powerpoint/2010/main" val="424958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man Old Style" panose="02050604050505020204" pitchFamily="18" charset="0"/>
              </a:rPr>
              <a:t>Write this down!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66191"/>
            <a:ext cx="10178322" cy="4713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Step One:</a:t>
            </a:r>
            <a:r>
              <a:rPr lang="en-US" sz="3200" dirty="0">
                <a:solidFill>
                  <a:schemeClr val="tx1"/>
                </a:solidFill>
                <a:latin typeface="Bookman Old Style" panose="02050604050505020204" pitchFamily="18" charset="0"/>
              </a:rPr>
              <a:t> Identify the subject of the sentence.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Step Two:</a:t>
            </a:r>
            <a:r>
              <a:rPr lang="en-US" sz="3200" dirty="0">
                <a:solidFill>
                  <a:schemeClr val="tx1"/>
                </a:solidFill>
                <a:latin typeface="Bookman Old Style" panose="02050604050505020204" pitchFamily="18" charset="0"/>
              </a:rPr>
              <a:t> Determine whether it is singular (one) or plural (more than one).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Step Three:</a:t>
            </a:r>
            <a:r>
              <a:rPr lang="en-US" sz="3200" dirty="0">
                <a:solidFill>
                  <a:schemeClr val="tx1"/>
                </a:solidFill>
                <a:latin typeface="Bookman Old Style" panose="02050604050505020204" pitchFamily="18" charset="0"/>
              </a:rPr>
              <a:t> Make sure the verb agrees (is the same).</a:t>
            </a:r>
            <a:endParaRPr lang="en-US" sz="3200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5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904461"/>
          </a:xfrm>
        </p:spPr>
        <p:txBody>
          <a:bodyPr/>
          <a:lstStyle/>
          <a:p>
            <a:r>
              <a:rPr lang="en-US" b="1" u="sng" dirty="0">
                <a:latin typeface="Bookman Old Style" panose="02050604050505020204" pitchFamily="18" charset="0"/>
              </a:rPr>
              <a:t>Singular Examples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728" y="1498504"/>
            <a:ext cx="4800600" cy="513032"/>
          </a:xfrm>
        </p:spPr>
        <p:txBody>
          <a:bodyPr/>
          <a:lstStyle/>
          <a:p>
            <a:pPr algn="ctr"/>
            <a:r>
              <a:rPr lang="en-US" sz="2800" b="0" u="sng" dirty="0">
                <a:latin typeface="Bookman Old Style" panose="02050604050505020204" pitchFamily="18" charset="0"/>
              </a:rPr>
              <a:t>Singular subjects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728" y="2084953"/>
            <a:ext cx="4800600" cy="326205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the cat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Bonnie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a cookie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he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she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it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4828" y="1379007"/>
            <a:ext cx="4800600" cy="632529"/>
          </a:xfrm>
        </p:spPr>
        <p:txBody>
          <a:bodyPr/>
          <a:lstStyle/>
          <a:p>
            <a:pPr algn="ctr"/>
            <a:r>
              <a:rPr lang="en-US" sz="2800" b="0" u="sng" dirty="0">
                <a:latin typeface="Bookman Old Style" panose="02050604050505020204" pitchFamily="18" charset="0"/>
              </a:rPr>
              <a:t>Singular Verbs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48897" y="2011536"/>
            <a:ext cx="4800600" cy="324192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drinks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works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tastes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takes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makes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sounds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4974" y="5830957"/>
            <a:ext cx="10060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anose="02050604050505020204" pitchFamily="18" charset="0"/>
              </a:rPr>
              <a:t>What do you notice about the list of verbs?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71721" y="2737611"/>
            <a:ext cx="287777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ookman Old Style" panose="02050604050505020204" pitchFamily="18" charset="0"/>
              </a:rPr>
              <a:t>THEY ALL END IN “S”</a:t>
            </a:r>
          </a:p>
        </p:txBody>
      </p:sp>
    </p:spTree>
    <p:extLst>
      <p:ext uri="{BB962C8B-B14F-4D97-AF65-F5344CB8AC3E}">
        <p14:creationId xmlns:p14="http://schemas.microsoft.com/office/powerpoint/2010/main" val="10264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Bookman Old Style" panose="02050604050505020204" pitchFamily="18" charset="0"/>
              </a:rPr>
              <a:t>Plural examples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558251"/>
            <a:ext cx="4800600" cy="632529"/>
          </a:xfrm>
        </p:spPr>
        <p:txBody>
          <a:bodyPr/>
          <a:lstStyle/>
          <a:p>
            <a:r>
              <a:rPr lang="en-US" sz="2800" b="0" u="sng" dirty="0">
                <a:latin typeface="Bookman Old Style" panose="02050604050505020204" pitchFamily="18" charset="0"/>
              </a:rPr>
              <a:t>Plural subjects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265455"/>
            <a:ext cx="4800600" cy="309504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the cats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Bonnie and Fred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a few cookies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they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we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8080" y="1539827"/>
            <a:ext cx="4800600" cy="632529"/>
          </a:xfrm>
        </p:spPr>
        <p:txBody>
          <a:bodyPr/>
          <a:lstStyle/>
          <a:p>
            <a:r>
              <a:rPr lang="en-US" sz="2800" b="0" u="sng" dirty="0">
                <a:latin typeface="Bookman Old Style" panose="02050604050505020204" pitchFamily="18" charset="0"/>
              </a:rPr>
              <a:t>Plural verbs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4828" y="2265455"/>
            <a:ext cx="4800600" cy="299639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drink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work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taste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take</a:t>
            </a: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make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0748" y="5751443"/>
            <a:ext cx="9170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anose="02050604050505020204" pitchFamily="18" charset="0"/>
              </a:rPr>
              <a:t>What do you notice about the list of verbs?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6941" y="2661946"/>
            <a:ext cx="2968487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anose="02050604050505020204" pitchFamily="18" charset="0"/>
              </a:rPr>
              <a:t>THEY </a:t>
            </a:r>
            <a:r>
              <a:rPr lang="en-US" sz="3200" b="1" dirty="0">
                <a:latin typeface="Bookman Old Style" panose="02050604050505020204" pitchFamily="18" charset="0"/>
              </a:rPr>
              <a:t>DO NOT </a:t>
            </a:r>
            <a:r>
              <a:rPr lang="en-US" sz="3200" dirty="0">
                <a:latin typeface="Bookman Old Style" panose="02050604050505020204" pitchFamily="18" charset="0"/>
              </a:rPr>
              <a:t>END IN “S”</a:t>
            </a:r>
          </a:p>
        </p:txBody>
      </p:sp>
    </p:spTree>
    <p:extLst>
      <p:ext uri="{BB962C8B-B14F-4D97-AF65-F5344CB8AC3E}">
        <p14:creationId xmlns:p14="http://schemas.microsoft.com/office/powerpoint/2010/main" val="1874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Bookman Old Style" panose="02050604050505020204" pitchFamily="18" charset="0"/>
              </a:rPr>
              <a:t>Keep</a:t>
            </a:r>
            <a:r>
              <a:rPr lang="en-US" u="sng" dirty="0">
                <a:latin typeface="Bookman Old Style" panose="02050604050505020204" pitchFamily="18" charset="0"/>
              </a:rPr>
              <a:t> </a:t>
            </a:r>
            <a:r>
              <a:rPr lang="en-US" b="1" u="sng" dirty="0">
                <a:latin typeface="Bookman Old Style" panose="02050604050505020204" pitchFamily="18" charset="0"/>
              </a:rPr>
              <a:t>this in mind!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11595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In a verb phrase, it is the first verb that agrees with the subject.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1678" y="3511826"/>
            <a:ext cx="9985513" cy="3046988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Bookman Old Style" panose="02050604050505020204" pitchFamily="18" charset="0"/>
              </a:rPr>
              <a:t>Examples</a:t>
            </a:r>
          </a:p>
          <a:p>
            <a:pPr algn="ctr"/>
            <a:endParaRPr lang="en-US" sz="3200" u="sng" dirty="0">
              <a:latin typeface="Bookman Old Style" panose="02050604050505020204" pitchFamily="18" charset="0"/>
            </a:endParaRPr>
          </a:p>
          <a:p>
            <a:r>
              <a:rPr lang="en-US" sz="3200" dirty="0">
                <a:latin typeface="Bookman Old Style" panose="02050604050505020204" pitchFamily="18" charset="0"/>
              </a:rPr>
              <a:t>Tara </a:t>
            </a:r>
            <a:r>
              <a:rPr lang="en-US" sz="3200" u="sng" dirty="0">
                <a:latin typeface="Bookman Old Style" panose="02050604050505020204" pitchFamily="18" charset="0"/>
              </a:rPr>
              <a:t>has</a:t>
            </a:r>
            <a:r>
              <a:rPr lang="en-US" sz="3200" dirty="0">
                <a:latin typeface="Bookman Old Style" panose="02050604050505020204" pitchFamily="18" charset="0"/>
              </a:rPr>
              <a:t> collected dolls.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>
                <a:latin typeface="Bookman Old Style" panose="02050604050505020204" pitchFamily="18" charset="0"/>
              </a:rPr>
              <a:t>Friends </a:t>
            </a:r>
            <a:r>
              <a:rPr lang="en-US" sz="3200" u="sng" dirty="0">
                <a:latin typeface="Bookman Old Style" panose="02050604050505020204" pitchFamily="18" charset="0"/>
              </a:rPr>
              <a:t>have</a:t>
            </a:r>
            <a:r>
              <a:rPr lang="en-US" sz="3200" dirty="0">
                <a:latin typeface="Bookman Old Style" panose="02050604050505020204" pitchFamily="18" charset="0"/>
              </a:rPr>
              <a:t> admired her collection.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1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Some thoughts on “doesn’t” and “don’t”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Yes, you should write this down</a:t>
            </a:r>
          </a:p>
        </p:txBody>
      </p:sp>
    </p:spTree>
    <p:extLst>
      <p:ext uri="{BB962C8B-B14F-4D97-AF65-F5344CB8AC3E}">
        <p14:creationId xmlns:p14="http://schemas.microsoft.com/office/powerpoint/2010/main" val="2630050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556364"/>
            <a:ext cx="4800600" cy="632529"/>
          </a:xfrm>
        </p:spPr>
        <p:txBody>
          <a:bodyPr/>
          <a:lstStyle/>
          <a:p>
            <a:pPr algn="ctr"/>
            <a:r>
              <a:rPr lang="en-US" sz="2800" b="0" u="sng" dirty="0">
                <a:latin typeface="Bookman Old Style" panose="02050604050505020204" pitchFamily="18" charset="0"/>
              </a:rPr>
              <a:t>“doesn’t”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1410903"/>
            <a:ext cx="4800600" cy="1637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Use “doesn’t” with all singular subjects </a:t>
            </a:r>
            <a:r>
              <a:rPr lang="en-US" sz="2800" u="sng" dirty="0">
                <a:solidFill>
                  <a:schemeClr val="tx2"/>
                </a:solidFill>
                <a:latin typeface="Bookman Old Style" panose="02050604050505020204" pitchFamily="18" charset="0"/>
              </a:rPr>
              <a:t>except</a:t>
            </a:r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 “I” and “you”.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556363"/>
            <a:ext cx="4800600" cy="632529"/>
          </a:xfrm>
        </p:spPr>
        <p:txBody>
          <a:bodyPr/>
          <a:lstStyle/>
          <a:p>
            <a:pPr algn="ctr"/>
            <a:r>
              <a:rPr lang="en-US" sz="2800" b="0" u="sng" dirty="0">
                <a:latin typeface="Bookman Old Style" panose="02050604050505020204" pitchFamily="18" charset="0"/>
              </a:rPr>
              <a:t>“don’t”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39881" y="1410903"/>
            <a:ext cx="4800600" cy="1637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Use “don’t” with all plural subjects and with the pronouns “I” and “you”.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3379" y="3453194"/>
            <a:ext cx="47045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Bookman Old Style" panose="02050604050505020204" pitchFamily="18" charset="0"/>
              </a:rPr>
              <a:t>Example</a:t>
            </a:r>
          </a:p>
          <a:p>
            <a:pPr algn="ctr"/>
            <a:endParaRPr lang="en-US" sz="2800" u="sng" dirty="0">
              <a:latin typeface="Bookman Old Style" panose="02050604050505020204" pitchFamily="18" charset="0"/>
            </a:endParaRPr>
          </a:p>
          <a:p>
            <a:r>
              <a:rPr lang="en-US" sz="2800" dirty="0">
                <a:latin typeface="Bookman Old Style" panose="02050604050505020204" pitchFamily="18" charset="0"/>
              </a:rPr>
              <a:t> Sam doesn’t use clip art.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9881" y="3453194"/>
            <a:ext cx="46945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Bookman Old Style" panose="02050604050505020204" pitchFamily="18" charset="0"/>
              </a:rPr>
              <a:t>Example</a:t>
            </a:r>
            <a:endParaRPr lang="en-US" sz="2800" dirty="0">
              <a:latin typeface="Bookman Old Style" panose="02050604050505020204" pitchFamily="18" charset="0"/>
            </a:endParaRPr>
          </a:p>
          <a:p>
            <a:pPr algn="ctr"/>
            <a:endParaRPr lang="en-US" sz="2800" u="sng" dirty="0">
              <a:latin typeface="Bookman Old Style" panose="02050604050505020204" pitchFamily="18" charset="0"/>
            </a:endParaRPr>
          </a:p>
          <a:p>
            <a:r>
              <a:rPr lang="en-US" sz="2800" dirty="0">
                <a:latin typeface="Bookman Old Style" panose="02050604050505020204" pitchFamily="18" charset="0"/>
              </a:rPr>
              <a:t>I don’t like these pictures.</a:t>
            </a:r>
          </a:p>
        </p:txBody>
      </p:sp>
    </p:spTree>
    <p:extLst>
      <p:ext uri="{BB962C8B-B14F-4D97-AF65-F5344CB8AC3E}">
        <p14:creationId xmlns:p14="http://schemas.microsoft.com/office/powerpoint/2010/main" val="301055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TRY SOME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29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84</TotalTime>
  <Words>386</Words>
  <Application>Microsoft Office PowerPoint</Application>
  <PresentationFormat>Widescreen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Gill Sans MT</vt:lpstr>
      <vt:lpstr>Impact</vt:lpstr>
      <vt:lpstr>Badge</vt:lpstr>
      <vt:lpstr>Subject-Verb Agreement</vt:lpstr>
      <vt:lpstr>Subjects &amp; verbs have to agree.</vt:lpstr>
      <vt:lpstr>Write this down!</vt:lpstr>
      <vt:lpstr>Singular Examples</vt:lpstr>
      <vt:lpstr>Plural examples</vt:lpstr>
      <vt:lpstr>Keep this in mind!</vt:lpstr>
      <vt:lpstr>Some thoughts on “doesn’t” and “don’t”</vt:lpstr>
      <vt:lpstr>PowerPoint Presentation</vt:lpstr>
      <vt:lpstr>LET’S TRY SOME PRACTICE</vt:lpstr>
      <vt:lpstr>Correct Or Incorrect?</vt:lpstr>
      <vt:lpstr>PowerPoint Presentation</vt:lpstr>
      <vt:lpstr>PowerPoint Presentation</vt:lpstr>
      <vt:lpstr>TRY THIS ON FOR SIZE</vt:lpstr>
      <vt:lpstr>FILL IN THE BLANK WITH THE CORRECT FORM OF THE VERB</vt:lpstr>
      <vt:lpstr>FILL IN THE BLANK WITH THE CORRECT FORM OF THE VERB</vt:lpstr>
      <vt:lpstr>That’s all folks!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Mcclelland, Matina</dc:creator>
  <cp:lastModifiedBy>Mcclelland, Matina</cp:lastModifiedBy>
  <cp:revision>14</cp:revision>
  <dcterms:created xsi:type="dcterms:W3CDTF">2017-05-12T17:27:55Z</dcterms:created>
  <dcterms:modified xsi:type="dcterms:W3CDTF">2017-05-12T18:54:59Z</dcterms:modified>
</cp:coreProperties>
</file>