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journey continues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88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Agreement problems in sentences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(Yes, you should probably write that heading down)</a:t>
            </a:r>
          </a:p>
        </p:txBody>
      </p:sp>
    </p:spTree>
    <p:extLst>
      <p:ext uri="{BB962C8B-B14F-4D97-AF65-F5344CB8AC3E}">
        <p14:creationId xmlns:p14="http://schemas.microsoft.com/office/powerpoint/2010/main" val="42573316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0661" y="382385"/>
            <a:ext cx="10449339" cy="1492132"/>
          </a:xfrm>
        </p:spPr>
        <p:txBody>
          <a:bodyPr>
            <a:normAutofit/>
          </a:bodyPr>
          <a:lstStyle/>
          <a:p>
            <a:r>
              <a:rPr lang="en-US" sz="4800" u="sng" cap="none" dirty="0">
                <a:latin typeface="Bookman Old Style" panose="02050604050505020204" pitchFamily="18" charset="0"/>
              </a:rPr>
              <a:t>Subjects in Unusual 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46526"/>
            <a:ext cx="10178322" cy="6559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u="sng" dirty="0">
                <a:solidFill>
                  <a:schemeClr val="tx2"/>
                </a:solidFill>
                <a:latin typeface="Bookman Old Style" panose="02050604050505020204" pitchFamily="18" charset="0"/>
              </a:rPr>
              <a:t>A Subject Can Follow: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0661" y="2372139"/>
            <a:ext cx="108667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Bookman Old Style" panose="02050604050505020204" pitchFamily="18" charset="0"/>
              </a:rPr>
              <a:t>a verb (in a question)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Bookman Old Style" panose="02050604050505020204" pitchFamily="18" charset="0"/>
              </a:rPr>
              <a:t>part of a verb phrase (in a question)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Bookman Old Style" panose="02050604050505020204" pitchFamily="18" charset="0"/>
              </a:rPr>
              <a:t>a sentence beginning with “here” or “there”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Bookman Old Style" panose="02050604050505020204" pitchFamily="18" charset="0"/>
              </a:rPr>
              <a:t>a sentence in which an adjective/adverb/phrase is placed first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1678" y="5420139"/>
            <a:ext cx="10436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>
                <a:latin typeface="Bookman Old Style" panose="02050604050505020204" pitchFamily="18" charset="0"/>
              </a:rPr>
              <a:t>Example:</a:t>
            </a:r>
            <a:r>
              <a:rPr lang="en-US" sz="3200" dirty="0">
                <a:latin typeface="Bookman Old Style" panose="02050604050505020204" pitchFamily="18" charset="0"/>
              </a:rPr>
              <a:t> Around the nation is heard the sound.</a:t>
            </a:r>
            <a:endParaRPr lang="en-US" sz="3200" u="sng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19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Tips &amp; Tricks to Help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31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437323"/>
            <a:ext cx="10178322" cy="544227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endParaRPr lang="en-US" sz="3200" dirty="0">
              <a:solidFill>
                <a:schemeClr val="tx2"/>
              </a:solidFill>
              <a:latin typeface="Bookman Old Style" panose="02050604050505020204" pitchFamily="18" charset="0"/>
            </a:endParaRPr>
          </a:p>
          <a:p>
            <a:pPr marL="514350" indent="-514350">
              <a:buAutoNum type="arabicParenR"/>
            </a:pPr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Rephrase the sentence so that the subject precedes the verb.</a:t>
            </a:r>
          </a:p>
          <a:p>
            <a:pPr marL="514350" indent="-514350">
              <a:buAutoNum type="arabicParenR"/>
            </a:pPr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Determine whether the subject is singular or plural.</a:t>
            </a:r>
          </a:p>
          <a:p>
            <a:pPr marL="514350" indent="-514350">
              <a:buAutoNum type="arabicParenR"/>
            </a:pPr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Choose the verb form that agrees with the subject.</a:t>
            </a:r>
          </a:p>
          <a:p>
            <a:pPr marL="514350" indent="-514350">
              <a:buAutoNum type="arabicParenR"/>
            </a:pPr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Add the correct verb to the sentence.</a:t>
            </a:r>
          </a:p>
        </p:txBody>
      </p:sp>
    </p:spTree>
    <p:extLst>
      <p:ext uri="{BB962C8B-B14F-4D97-AF65-F5344CB8AC3E}">
        <p14:creationId xmlns:p14="http://schemas.microsoft.com/office/powerpoint/2010/main" val="362404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cap="none" dirty="0">
                <a:latin typeface="Bookman Old Style" panose="02050604050505020204" pitchFamily="18" charset="0"/>
              </a:rPr>
              <a:t>Predicate 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29409"/>
            <a:ext cx="10178322" cy="1822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In a sentence containing a predicate noun, the verb should agree with the subject, not the predicate noun.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4730" y="3922643"/>
            <a:ext cx="100252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Bookman Old Style" panose="02050604050505020204" pitchFamily="18" charset="0"/>
              </a:rPr>
              <a:t>Correct:</a:t>
            </a:r>
            <a:r>
              <a:rPr lang="en-US" sz="3200" dirty="0">
                <a:latin typeface="Bookman Old Style" panose="02050604050505020204" pitchFamily="18" charset="0"/>
              </a:rPr>
              <a:t> Bob’s works have been a topic of </a:t>
            </a:r>
            <a:br>
              <a:rPr lang="en-US" sz="3200" dirty="0">
                <a:latin typeface="Bookman Old Style" panose="02050604050505020204" pitchFamily="18" charset="0"/>
              </a:rPr>
            </a:br>
            <a:r>
              <a:rPr lang="en-US" sz="3200" dirty="0">
                <a:latin typeface="Bookman Old Style" panose="02050604050505020204" pitchFamily="18" charset="0"/>
              </a:rPr>
              <a:t>               magazine articles.</a:t>
            </a:r>
            <a:endParaRPr lang="en-US" sz="3200" u="sng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3913" y="5539409"/>
            <a:ext cx="1066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Bookman Old Style" panose="02050604050505020204" pitchFamily="18" charset="0"/>
              </a:rPr>
              <a:t>Incorrect:</a:t>
            </a:r>
            <a:r>
              <a:rPr lang="en-US" sz="3200" dirty="0">
                <a:latin typeface="Bookman Old Style" panose="02050604050505020204" pitchFamily="18" charset="0"/>
              </a:rPr>
              <a:t> Bob’s works has been a topic of magazine </a:t>
            </a:r>
            <a:br>
              <a:rPr lang="en-US" sz="3200" dirty="0">
                <a:latin typeface="Bookman Old Style" panose="02050604050505020204" pitchFamily="18" charset="0"/>
              </a:rPr>
            </a:br>
            <a:r>
              <a:rPr lang="en-US" sz="3200" dirty="0">
                <a:latin typeface="Bookman Old Style" panose="02050604050505020204" pitchFamily="18" charset="0"/>
              </a:rPr>
              <a:t>                articles.</a:t>
            </a:r>
            <a:endParaRPr lang="en-US" sz="3200" u="sng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37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cap="none" dirty="0">
                <a:latin typeface="Bookman Old Style" panose="02050604050505020204" pitchFamily="18" charset="0"/>
              </a:rPr>
              <a:t>Prepositional Phrases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152" y="1349401"/>
            <a:ext cx="10178322" cy="1822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  <a:latin typeface="Bookman Old Style" panose="02050604050505020204" pitchFamily="18" charset="0"/>
              </a:rPr>
              <a:t>The subject of a verb is NEVER found in a prepositional phrase!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1678" y="4468633"/>
            <a:ext cx="10025270" cy="2062103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sz="3200" dirty="0">
              <a:latin typeface="Bookman Old Style" panose="02050604050505020204" pitchFamily="18" charset="0"/>
            </a:endParaRPr>
          </a:p>
          <a:p>
            <a:r>
              <a:rPr lang="en-US" sz="3200" dirty="0">
                <a:latin typeface="Bookman Old Style" panose="02050604050505020204" pitchFamily="18" charset="0"/>
              </a:rPr>
              <a:t>Don’t be fooled by verbs that come between a subject and a verb!  Mentally block out those words!</a:t>
            </a:r>
          </a:p>
        </p:txBody>
      </p:sp>
      <p:sp>
        <p:nvSpPr>
          <p:cNvPr id="7" name="Octagon 6"/>
          <p:cNvSpPr/>
          <p:nvPr/>
        </p:nvSpPr>
        <p:spPr>
          <a:xfrm>
            <a:off x="4956314" y="2562820"/>
            <a:ext cx="2160104" cy="2231967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56314" y="3171574"/>
            <a:ext cx="2160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+mj-lt"/>
              </a:rPr>
              <a:t>STOP</a:t>
            </a:r>
          </a:p>
        </p:txBody>
      </p:sp>
    </p:spTree>
    <p:extLst>
      <p:ext uri="{BB962C8B-B14F-4D97-AF65-F5344CB8AC3E}">
        <p14:creationId xmlns:p14="http://schemas.microsoft.com/office/powerpoint/2010/main" val="53427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WOO HOO!  Finished for today!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(Except for packet practice, let’s not forget about that)</a:t>
            </a:r>
          </a:p>
        </p:txBody>
      </p:sp>
    </p:spTree>
    <p:extLst>
      <p:ext uri="{BB962C8B-B14F-4D97-AF65-F5344CB8AC3E}">
        <p14:creationId xmlns:p14="http://schemas.microsoft.com/office/powerpoint/2010/main" val="6071369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26</TotalTime>
  <Words>214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Bookman Old Style</vt:lpstr>
      <vt:lpstr>Gill Sans MT</vt:lpstr>
      <vt:lpstr>Impact</vt:lpstr>
      <vt:lpstr>Badge</vt:lpstr>
      <vt:lpstr>The journey continues</vt:lpstr>
      <vt:lpstr>Agreement problems in sentences</vt:lpstr>
      <vt:lpstr>Subjects in Unusual Positions</vt:lpstr>
      <vt:lpstr>Tips &amp; Tricks to Help</vt:lpstr>
      <vt:lpstr>PowerPoint Presentation</vt:lpstr>
      <vt:lpstr>Predicate Nouns</vt:lpstr>
      <vt:lpstr>Prepositional Phrases</vt:lpstr>
      <vt:lpstr>WOO HOO!  Finished for today!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journey continues</dc:title>
  <dc:creator>Mcclelland, Matina</dc:creator>
  <cp:lastModifiedBy>Mcclelland, Matina</cp:lastModifiedBy>
  <cp:revision>6</cp:revision>
  <dcterms:created xsi:type="dcterms:W3CDTF">2017-05-12T19:12:26Z</dcterms:created>
  <dcterms:modified xsi:type="dcterms:W3CDTF">2017-05-17T12:23:00Z</dcterms:modified>
</cp:coreProperties>
</file>